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1"/>
  </p:notesMasterIdLst>
  <p:handoutMasterIdLst>
    <p:handoutMasterId r:id="rId52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99" r:id="rId11"/>
    <p:sldId id="302" r:id="rId12"/>
    <p:sldId id="264" r:id="rId13"/>
    <p:sldId id="266" r:id="rId14"/>
    <p:sldId id="265" r:id="rId15"/>
    <p:sldId id="276" r:id="rId16"/>
    <p:sldId id="303" r:id="rId17"/>
    <p:sldId id="293" r:id="rId18"/>
    <p:sldId id="284" r:id="rId19"/>
    <p:sldId id="269" r:id="rId20"/>
    <p:sldId id="304" r:id="rId21"/>
    <p:sldId id="305" r:id="rId22"/>
    <p:sldId id="307" r:id="rId23"/>
    <p:sldId id="306" r:id="rId24"/>
    <p:sldId id="308" r:id="rId25"/>
    <p:sldId id="270" r:id="rId26"/>
    <p:sldId id="309" r:id="rId27"/>
    <p:sldId id="310" r:id="rId28"/>
    <p:sldId id="311" r:id="rId29"/>
    <p:sldId id="312" r:id="rId30"/>
    <p:sldId id="314" r:id="rId31"/>
    <p:sldId id="313" r:id="rId32"/>
    <p:sldId id="315" r:id="rId33"/>
    <p:sldId id="316" r:id="rId34"/>
    <p:sldId id="317" r:id="rId35"/>
    <p:sldId id="294" r:id="rId36"/>
    <p:sldId id="296" r:id="rId37"/>
    <p:sldId id="318" r:id="rId38"/>
    <p:sldId id="319" r:id="rId39"/>
    <p:sldId id="321" r:id="rId40"/>
    <p:sldId id="322" r:id="rId41"/>
    <p:sldId id="323" r:id="rId42"/>
    <p:sldId id="324" r:id="rId43"/>
    <p:sldId id="288" r:id="rId44"/>
    <p:sldId id="289" r:id="rId45"/>
    <p:sldId id="320" r:id="rId46"/>
    <p:sldId id="274" r:id="rId47"/>
    <p:sldId id="333" r:id="rId48"/>
    <p:sldId id="275" r:id="rId49"/>
    <p:sldId id="329" r:id="rId50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01"/>
    <p:restoredTop sz="96494" autoAdjust="0"/>
  </p:normalViewPr>
  <p:slideViewPr>
    <p:cSldViewPr snapToGrid="0" snapToObjects="1">
      <p:cViewPr varScale="1">
        <p:scale>
          <a:sx n="83" d="100"/>
          <a:sy n="83" d="100"/>
        </p:scale>
        <p:origin x="893" y="8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commentAuthors" Target="commentAuthor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6/11/relationships/changesInfo" Target="changesInfos/changesInfo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ableStyles" Target="tableStyle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handoutMaster" Target="handoutMasters/handoutMaster1.xml"/><Relationship Id="rId6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8/25/2023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8/25/2023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1127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0499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8/25/2023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8/25/2023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8/25/2023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8/25/2023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8/25/2023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8/25/2023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ischett/DS-IBM-Course/blob/main/SpaceX_DataVisualization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ischett/DS-IBM-Course/blob/main/Spacex_SQL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ischett/DS-IBM-Course/blob/main/SpaceX_SiteLocation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ischett/DS-IBM-Course/blob/main/SpaceX_Dashboard.py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ischett/DS-IBM-Course/blob/main/SpaceX_MachineLearning_PredictiveAnalysisClassification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ischett/DS-IBM-Course/blob/main/SpaceX_DataCollection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ischett/DS-IBM-Course/blob/main/SpaceX_Webscraping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ischett/DS-IBM-Course/blob/main/SpaceX_DataWrangling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3113712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 smtClean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Giuliano </a:t>
            </a:r>
            <a:r>
              <a:rPr lang="en-US" dirty="0" err="1" smtClean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Agustín</a:t>
            </a:r>
            <a:r>
              <a:rPr lang="en-US" dirty="0" smtClean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 Fischetto</a:t>
            </a:r>
            <a:endParaRPr lang="en-US" dirty="0">
              <a:solidFill>
                <a:schemeClr val="bg2"/>
              </a:solidFill>
              <a:latin typeface="Abadi"/>
              <a:ea typeface="SF Pro" pitchFamily="2" charset="0"/>
              <a:cs typeface="SF Pro" pitchFamily="2" charset="0"/>
            </a:endParaRPr>
          </a:p>
          <a:p>
            <a:r>
              <a:rPr lang="en-US" dirty="0" smtClean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3</a:t>
            </a:r>
            <a:r>
              <a:rPr lang="en-US" dirty="0" smtClean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/9/2023</a:t>
            </a:r>
            <a:endParaRPr lang="en-US" dirty="0">
              <a:solidFill>
                <a:schemeClr val="bg2"/>
              </a:solidFill>
              <a:latin typeface="Abadi" panose="020B0604020104020204" pitchFamily="34" charset="0"/>
              <a:ea typeface="SF Pro" pitchFamily="2" charset="0"/>
              <a:cs typeface="SF Pro" pitchFamily="2" charset="0"/>
            </a:endParaRP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2003" y="1507910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In order to understand the impact of each variable, we plotted various plots: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Payload Mass vs Flight Number (scatter)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Launch Site vs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Flight Number (scatter)</a:t>
            </a:r>
            <a:endParaRPr lang="en-US" sz="1800" dirty="0" smtClean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Launch Site vs Payload Mass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(scatter</a:t>
            </a: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)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Class vs Orbit (bar)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Orbit vs Flight Number (scatter)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Orbit vs Payload Mass (scatter)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Yearly aggregated Class vs Year (scatter)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s-AR" sz="2400" dirty="0">
                <a:hlinkClick r:id="rId3"/>
              </a:rPr>
              <a:t>DS-IBM-</a:t>
            </a:r>
            <a:r>
              <a:rPr lang="es-AR" sz="2400" dirty="0" err="1">
                <a:hlinkClick r:id="rId3"/>
              </a:rPr>
              <a:t>Course</a:t>
            </a:r>
            <a:r>
              <a:rPr lang="es-AR" sz="2400" dirty="0">
                <a:hlinkClick r:id="rId3"/>
              </a:rPr>
              <a:t>/</a:t>
            </a:r>
            <a:r>
              <a:rPr lang="es-AR" sz="2400" dirty="0" err="1">
                <a:hlinkClick r:id="rId3"/>
              </a:rPr>
              <a:t>SpaceX_DataVisualization.ipynb</a:t>
            </a:r>
            <a:r>
              <a:rPr lang="es-AR" sz="2400" dirty="0">
                <a:hlinkClick r:id="rId3"/>
              </a:rPr>
              <a:t> at </a:t>
            </a:r>
            <a:r>
              <a:rPr lang="es-AR" sz="2400" dirty="0" err="1">
                <a:hlinkClick r:id="rId3"/>
              </a:rPr>
              <a:t>main</a:t>
            </a:r>
            <a:r>
              <a:rPr lang="es-AR" sz="2400" dirty="0">
                <a:hlinkClick r:id="rId3"/>
              </a:rPr>
              <a:t> · </a:t>
            </a:r>
            <a:r>
              <a:rPr lang="es-AR" sz="2400" dirty="0" err="1">
                <a:hlinkClick r:id="rId3"/>
              </a:rPr>
              <a:t>fischett</a:t>
            </a:r>
            <a:r>
              <a:rPr lang="es-AR" sz="2400" dirty="0">
                <a:hlinkClick r:id="rId3"/>
              </a:rPr>
              <a:t>/DS-IBM-</a:t>
            </a:r>
            <a:r>
              <a:rPr lang="es-AR" sz="2400" dirty="0" err="1">
                <a:hlinkClick r:id="rId3"/>
              </a:rPr>
              <a:t>Course</a:t>
            </a:r>
            <a:r>
              <a:rPr lang="es-AR" sz="2400" dirty="0">
                <a:hlinkClick r:id="rId3"/>
              </a:rPr>
              <a:t> (github.com)</a:t>
            </a: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356102"/>
            <a:ext cx="10745231" cy="4801811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4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With SELECT DISTINCT get the unique </a:t>
            </a:r>
            <a:r>
              <a:rPr lang="en-US" sz="1400" dirty="0" err="1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Launch_Site</a:t>
            </a:r>
            <a:r>
              <a:rPr lang="en-US" sz="14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 values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4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</a:t>
            </a: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5 rows WHERE </a:t>
            </a:r>
            <a:r>
              <a:rPr lang="en-US" sz="1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Launch_Site</a:t>
            </a: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LIKE 'CCA</a:t>
            </a:r>
            <a:r>
              <a:rPr lang="en-US" sz="14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%‘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SUM(PAYLOAD_MASS__KG_) WHERE Customer = 'NASA (CRS</a:t>
            </a:r>
            <a:r>
              <a:rPr lang="en-US" sz="14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)‘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AVG(PAYLOAD_MASS__KG_) WHERE </a:t>
            </a:r>
            <a:r>
              <a:rPr lang="en-US" sz="1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Booster_Version</a:t>
            </a: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= 'F9 </a:t>
            </a:r>
            <a:r>
              <a:rPr lang="en-US" sz="14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v1.1‘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MIN(Date) WHERE </a:t>
            </a:r>
            <a:r>
              <a:rPr lang="en-US" sz="1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Landing_Outcome</a:t>
            </a: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= </a:t>
            </a:r>
            <a:r>
              <a:rPr lang="en-US" sz="14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'Success‘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DISTINCT </a:t>
            </a:r>
            <a:r>
              <a:rPr lang="en-US" sz="14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Booster_Version</a:t>
            </a: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WHERE </a:t>
            </a:r>
            <a:r>
              <a:rPr lang="en-US" sz="1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Landing_Outcome</a:t>
            </a: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= 'Success (drone ship)' AND PAYLOAD_MASS__KG_ &gt; 4000 AND PAYLOAD_MASS__KG_ &lt; </a:t>
            </a:r>
            <a:r>
              <a:rPr lang="en-US" sz="14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6000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DISTINCT </a:t>
            </a:r>
            <a:r>
              <a:rPr lang="en-US" sz="14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Mission_Outcome</a:t>
            </a:r>
            <a:endParaRPr lang="en-US" sz="14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</a:t>
            </a:r>
            <a:r>
              <a:rPr lang="en-US" sz="14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Booster_Version</a:t>
            </a: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sz="14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WHERE </a:t>
            </a: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PAYLOAD_MASS__KG_ = (SELECT MAX(PAYLOAD_MASS__KG_) FROM SPACEXTABLE</a:t>
            </a:r>
            <a:r>
              <a:rPr lang="en-US" sz="14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4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</a:t>
            </a:r>
            <a:r>
              <a:rPr lang="en-US" sz="14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Booster_Version</a:t>
            </a: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</a:t>
            </a:r>
            <a:r>
              <a:rPr lang="en-US" sz="14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Launch_Site</a:t>
            </a:r>
            <a:r>
              <a:rPr lang="en-US" sz="14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WHERE SUBSTR(Date, 1, 4) = </a:t>
            </a:r>
            <a:r>
              <a:rPr lang="en-US" sz="14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'2015‘ AND </a:t>
            </a: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SUBSTR(</a:t>
            </a:r>
            <a:r>
              <a:rPr lang="en-US" sz="1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Landing_Outcome</a:t>
            </a: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1) = 'Failure (drone ship</a:t>
            </a:r>
            <a:r>
              <a:rPr lang="en-US" sz="14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)‘. Use CASE function to map and express results with Month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</a:t>
            </a:r>
            <a:r>
              <a:rPr lang="en-US" sz="1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Landing_Outcome</a:t>
            </a: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COUNT(*) AS </a:t>
            </a:r>
            <a:r>
              <a:rPr lang="en-US" sz="14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OutcomeCount</a:t>
            </a: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WHERE Date &gt;= '2010-06-04' AND Date &lt;= </a:t>
            </a:r>
            <a:r>
              <a:rPr lang="en-US" sz="14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'2017-03-20‘, GROUP </a:t>
            </a: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BY </a:t>
            </a:r>
            <a:r>
              <a:rPr lang="en-US" sz="14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Landing_Outcome</a:t>
            </a:r>
            <a:r>
              <a:rPr lang="en-US" sz="14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ORDER </a:t>
            </a: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BY </a:t>
            </a:r>
            <a:r>
              <a:rPr lang="en-US" sz="1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OutcomeCount</a:t>
            </a: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DESC</a:t>
            </a:r>
            <a:endParaRPr lang="en-US" sz="14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s-AR" sz="1400" dirty="0">
                <a:hlinkClick r:id="rId3"/>
              </a:rPr>
              <a:t>DS-IBM-</a:t>
            </a:r>
            <a:r>
              <a:rPr lang="es-AR" sz="1400" dirty="0" err="1">
                <a:hlinkClick r:id="rId3"/>
              </a:rPr>
              <a:t>Course</a:t>
            </a:r>
            <a:r>
              <a:rPr lang="es-AR" sz="1400" dirty="0">
                <a:hlinkClick r:id="rId3"/>
              </a:rPr>
              <a:t>/</a:t>
            </a:r>
            <a:r>
              <a:rPr lang="es-AR" sz="1400" dirty="0" err="1">
                <a:hlinkClick r:id="rId3"/>
              </a:rPr>
              <a:t>Spacex_SQL.ipynb</a:t>
            </a:r>
            <a:r>
              <a:rPr lang="es-AR" sz="1400" dirty="0">
                <a:hlinkClick r:id="rId3"/>
              </a:rPr>
              <a:t> at </a:t>
            </a:r>
            <a:r>
              <a:rPr lang="es-AR" sz="1400" dirty="0" err="1">
                <a:hlinkClick r:id="rId3"/>
              </a:rPr>
              <a:t>main</a:t>
            </a:r>
            <a:r>
              <a:rPr lang="es-AR" sz="1400" dirty="0">
                <a:hlinkClick r:id="rId3"/>
              </a:rPr>
              <a:t> · </a:t>
            </a:r>
            <a:r>
              <a:rPr lang="es-AR" sz="1400" dirty="0" err="1">
                <a:hlinkClick r:id="rId3"/>
              </a:rPr>
              <a:t>fischett</a:t>
            </a:r>
            <a:r>
              <a:rPr lang="es-AR" sz="1400" dirty="0">
                <a:hlinkClick r:id="rId3"/>
              </a:rPr>
              <a:t>/DS-IBM-</a:t>
            </a:r>
            <a:r>
              <a:rPr lang="es-AR" sz="1400" dirty="0" err="1">
                <a:hlinkClick r:id="rId3"/>
              </a:rPr>
              <a:t>Course</a:t>
            </a:r>
            <a:r>
              <a:rPr lang="es-AR" sz="1400" dirty="0">
                <a:hlinkClick r:id="rId3"/>
              </a:rPr>
              <a:t> (github.com)</a:t>
            </a:r>
            <a:endParaRPr lang="en-US" sz="1600" dirty="0"/>
          </a:p>
          <a:p>
            <a:endParaRPr lang="en-US" sz="1600" dirty="0"/>
          </a:p>
          <a:p>
            <a:endParaRPr lang="en-US" sz="16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487837"/>
            <a:ext cx="10515600" cy="4738555"/>
          </a:xfrm>
          <a:prstGeom prst="rect">
            <a:avLst/>
          </a:prstGeom>
        </p:spPr>
        <p:txBody>
          <a:bodyPr>
            <a:normAutofit fontScale="85000" lnSpcReduction="2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Circles added with respective Markers: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NASA Johnson Space Center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 Sites:</a:t>
            </a:r>
          </a:p>
          <a:p>
            <a:pPr lvl="2">
              <a:lnSpc>
                <a:spcPct val="100000"/>
              </a:lnSpc>
              <a:spcBef>
                <a:spcPts val="1400"/>
              </a:spcBef>
            </a:pPr>
            <a:r>
              <a:rPr lang="en-US" sz="14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KSC LC-39A</a:t>
            </a:r>
          </a:p>
          <a:p>
            <a:pPr lvl="2">
              <a:lnSpc>
                <a:spcPct val="100000"/>
              </a:lnSpc>
              <a:spcBef>
                <a:spcPts val="1400"/>
              </a:spcBef>
            </a:pPr>
            <a:r>
              <a:rPr lang="en-US" sz="14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CCAFS SLC-40</a:t>
            </a:r>
          </a:p>
          <a:p>
            <a:pPr lvl="2">
              <a:lnSpc>
                <a:spcPct val="100000"/>
              </a:lnSpc>
              <a:spcBef>
                <a:spcPts val="1400"/>
              </a:spcBef>
            </a:pPr>
            <a:r>
              <a:rPr lang="en-US" sz="14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CCAFS LC-40</a:t>
            </a:r>
          </a:p>
          <a:p>
            <a:pPr lvl="2">
              <a:lnSpc>
                <a:spcPct val="100000"/>
              </a:lnSpc>
              <a:spcBef>
                <a:spcPts val="1400"/>
              </a:spcBef>
            </a:pPr>
            <a:r>
              <a:rPr lang="en-US" sz="14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VAFB SLC-4E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MarkersCluster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added: to each Launch Site we added a cluster of </a:t>
            </a:r>
            <a:r>
              <a:rPr lang="en-US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folium.Icon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() with red or green colors for failed or successful launches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Lines added and respective markers to trace the distance between KSC LC-39A and different locations like closest railway, coastline, city, roadway.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This was done for the statistical understanding on the successfulness of launches for each launch site, and to see the location properties of these sites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s-AR" sz="2400" dirty="0">
                <a:hlinkClick r:id="rId3"/>
              </a:rPr>
              <a:t>DS-IBM-</a:t>
            </a:r>
            <a:r>
              <a:rPr lang="es-AR" sz="2400" dirty="0" err="1">
                <a:hlinkClick r:id="rId3"/>
              </a:rPr>
              <a:t>Course</a:t>
            </a:r>
            <a:r>
              <a:rPr lang="es-AR" sz="2400" dirty="0">
                <a:hlinkClick r:id="rId3"/>
              </a:rPr>
              <a:t>/</a:t>
            </a:r>
            <a:r>
              <a:rPr lang="es-AR" sz="2400" dirty="0" err="1">
                <a:hlinkClick r:id="rId3"/>
              </a:rPr>
              <a:t>SpaceX_SiteLocation.ipynb</a:t>
            </a:r>
            <a:r>
              <a:rPr lang="es-AR" sz="2400" dirty="0">
                <a:hlinkClick r:id="rId3"/>
              </a:rPr>
              <a:t> at </a:t>
            </a:r>
            <a:r>
              <a:rPr lang="es-AR" sz="2400" dirty="0" err="1">
                <a:hlinkClick r:id="rId3"/>
              </a:rPr>
              <a:t>main</a:t>
            </a:r>
            <a:r>
              <a:rPr lang="es-AR" sz="2400" dirty="0">
                <a:hlinkClick r:id="rId3"/>
              </a:rPr>
              <a:t> · </a:t>
            </a:r>
            <a:r>
              <a:rPr lang="es-AR" sz="2400" dirty="0" err="1">
                <a:hlinkClick r:id="rId3"/>
              </a:rPr>
              <a:t>fischett</a:t>
            </a:r>
            <a:r>
              <a:rPr lang="es-AR" sz="2400" dirty="0">
                <a:hlinkClick r:id="rId3"/>
              </a:rPr>
              <a:t>/DS-IBM-</a:t>
            </a:r>
            <a:r>
              <a:rPr lang="es-AR" sz="2400" dirty="0" err="1">
                <a:hlinkClick r:id="rId3"/>
              </a:rPr>
              <a:t>Course</a:t>
            </a:r>
            <a:r>
              <a:rPr lang="es-AR" sz="2400" dirty="0">
                <a:hlinkClick r:id="rId3"/>
              </a:rPr>
              <a:t> (github.com)</a:t>
            </a:r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433593"/>
            <a:ext cx="10687962" cy="474337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First we have a drop menu, to select All Launch Sites, or a specific one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Then we have a Pie Chart, that shows: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If ALL was selected: the proportion of successes each launch site provides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If a specific launch site selected: proportion of respective failures and successes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Then there is a slide bar to select a range of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Finally a scatter graph for Class (1 for success and 0 for failure) vs Payload Mass (kg)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If ALL was selected: yo</a:t>
            </a: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 see in different colors the results for different Booster Version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If a specific launch site selected: the result for all Booster Version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could then analyze the performance of each launch site, and each booster version, with the possibility to select a specific range of payload masses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s-AR" sz="2400" dirty="0">
                <a:hlinkClick r:id="rId3"/>
              </a:rPr>
              <a:t>DS-IBM-Course/SpaceX_Dashboard.py at </a:t>
            </a:r>
            <a:r>
              <a:rPr lang="es-AR" sz="2400" dirty="0" err="1">
                <a:hlinkClick r:id="rId3"/>
              </a:rPr>
              <a:t>main</a:t>
            </a:r>
            <a:r>
              <a:rPr lang="es-AR" sz="2400" dirty="0">
                <a:hlinkClick r:id="rId3"/>
              </a:rPr>
              <a:t> · </a:t>
            </a:r>
            <a:r>
              <a:rPr lang="es-AR" sz="2400" dirty="0" err="1">
                <a:hlinkClick r:id="rId3"/>
              </a:rPr>
              <a:t>fischett</a:t>
            </a:r>
            <a:r>
              <a:rPr lang="es-AR" sz="2400" dirty="0">
                <a:hlinkClick r:id="rId3"/>
              </a:rPr>
              <a:t>/DS-IBM-</a:t>
            </a:r>
            <a:r>
              <a:rPr lang="es-AR" sz="2400" dirty="0" err="1">
                <a:hlinkClick r:id="rId3"/>
              </a:rPr>
              <a:t>Course</a:t>
            </a:r>
            <a:r>
              <a:rPr lang="es-AR" sz="2400" dirty="0">
                <a:hlinkClick r:id="rId3"/>
              </a:rPr>
              <a:t> (github.com)</a:t>
            </a: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463040"/>
            <a:ext cx="10515601" cy="4713923"/>
          </a:xfrm>
          <a:prstGeom prst="rect">
            <a:avLst/>
          </a:prstGeom>
        </p:spPr>
        <p:txBody>
          <a:bodyPr>
            <a:normAutofit fontScale="70000" lnSpcReduction="2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After we created the dummy variables, we get the Y result data (Class) as a </a:t>
            </a:r>
            <a:r>
              <a:rPr lang="en-US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pd.Series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(), and then the X data after applying </a:t>
            </a:r>
            <a:r>
              <a:rPr lang="en-US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preprocessing.StandardScaler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() and a .</a:t>
            </a:r>
            <a:r>
              <a:rPr lang="en-US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fit_transform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()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hen we split into training a testing sets with </a:t>
            </a:r>
            <a:r>
              <a:rPr lang="en-US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train_test_split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()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Then we model the data with different techniques: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LogisticRegression</a:t>
            </a:r>
            <a:endParaRPr lang="en-US" sz="18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GridSearchCV</a:t>
            </a:r>
            <a:endParaRPr lang="en-US" sz="18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DecisionTreeClassifier</a:t>
            </a:r>
            <a:endParaRPr lang="en-US" sz="18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KNeighborsClassifier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For each, we tried a set of parameters to find the best fit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For the best fit, we calculated the accuracy on the test data with .score()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and graphed the confusion matrix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found the </a:t>
            </a:r>
            <a:r>
              <a:rPr lang="en-US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DecisionTreeClassifier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had the bes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 accuracy on test data and best performance according to the confusion matrix</a:t>
            </a: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s-AR" sz="2400" dirty="0">
                <a:hlinkClick r:id="rId3"/>
              </a:rPr>
              <a:t>DS-IBM-</a:t>
            </a:r>
            <a:r>
              <a:rPr lang="es-AR" sz="2400" dirty="0" err="1">
                <a:hlinkClick r:id="rId3"/>
              </a:rPr>
              <a:t>Course</a:t>
            </a:r>
            <a:r>
              <a:rPr lang="es-AR" sz="2400" dirty="0">
                <a:hlinkClick r:id="rId3"/>
              </a:rPr>
              <a:t>/</a:t>
            </a:r>
            <a:r>
              <a:rPr lang="es-AR" sz="2400" dirty="0" err="1">
                <a:hlinkClick r:id="rId3"/>
              </a:rPr>
              <a:t>SpaceX_MachineLearning_PredictiveAnalysisClassification.ipynb</a:t>
            </a:r>
            <a:r>
              <a:rPr lang="es-AR" sz="2400" dirty="0">
                <a:hlinkClick r:id="rId3"/>
              </a:rPr>
              <a:t> at </a:t>
            </a:r>
            <a:r>
              <a:rPr lang="es-AR" sz="2400" dirty="0" err="1">
                <a:hlinkClick r:id="rId3"/>
              </a:rPr>
              <a:t>main</a:t>
            </a:r>
            <a:r>
              <a:rPr lang="es-AR" sz="2400" dirty="0">
                <a:hlinkClick r:id="rId3"/>
              </a:rPr>
              <a:t> · </a:t>
            </a:r>
            <a:r>
              <a:rPr lang="es-AR" sz="2400" dirty="0" err="1">
                <a:hlinkClick r:id="rId3"/>
              </a:rPr>
              <a:t>fischett</a:t>
            </a:r>
            <a:r>
              <a:rPr lang="es-AR" sz="2400" dirty="0">
                <a:hlinkClick r:id="rId3"/>
              </a:rPr>
              <a:t>/DS-IBM-</a:t>
            </a:r>
            <a:r>
              <a:rPr lang="es-AR" sz="2400" dirty="0" err="1">
                <a:hlinkClick r:id="rId3"/>
              </a:rPr>
              <a:t>Course</a:t>
            </a:r>
            <a:r>
              <a:rPr lang="es-AR" sz="2400" dirty="0">
                <a:hlinkClick r:id="rId3"/>
              </a:rPr>
              <a:t> (github.com)</a:t>
            </a: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4523798"/>
            <a:ext cx="10233743" cy="150177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s-AR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</a:t>
            </a:r>
            <a:r>
              <a:rPr lang="es-AR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can </a:t>
            </a:r>
            <a:r>
              <a:rPr lang="es-AR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see</a:t>
            </a:r>
            <a:r>
              <a:rPr lang="es-AR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s-AR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for</a:t>
            </a:r>
            <a:r>
              <a:rPr lang="es-AR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s-AR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each</a:t>
            </a:r>
            <a:r>
              <a:rPr lang="es-AR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s-AR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</a:t>
            </a:r>
            <a:r>
              <a:rPr lang="es-AR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s-AR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Site</a:t>
            </a:r>
            <a:r>
              <a:rPr lang="es-AR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</a:t>
            </a:r>
            <a:r>
              <a:rPr lang="es-AR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with</a:t>
            </a:r>
            <a:r>
              <a:rPr lang="es-AR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the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progress</a:t>
            </a:r>
            <a:r>
              <a:rPr lang="es-AR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of </a:t>
            </a:r>
            <a:r>
              <a:rPr lang="es-AR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launches</a:t>
            </a:r>
            <a:r>
              <a:rPr lang="es-AR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s-AR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came</a:t>
            </a:r>
            <a:r>
              <a:rPr lang="es-AR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more </a:t>
            </a:r>
            <a:r>
              <a:rPr lang="es-AR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succesful</a:t>
            </a:r>
            <a:r>
              <a:rPr lang="es-AR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s-AR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landings</a:t>
            </a:r>
            <a:endParaRPr lang="es-AR" sz="22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s-AR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CCAFS SLC 40 </a:t>
            </a:r>
            <a:r>
              <a:rPr lang="es-AR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brought</a:t>
            </a:r>
            <a:r>
              <a:rPr lang="es-AR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 </a:t>
            </a:r>
            <a:r>
              <a:rPr lang="es-AR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bunch</a:t>
            </a:r>
            <a:r>
              <a:rPr lang="es-AR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of </a:t>
            </a:r>
            <a:r>
              <a:rPr lang="es-AR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failures</a:t>
            </a:r>
            <a:r>
              <a:rPr lang="es-AR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at the </a:t>
            </a:r>
            <a:r>
              <a:rPr lang="es-AR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begining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991" y="1922541"/>
            <a:ext cx="11349639" cy="2274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17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4683647"/>
            <a:ext cx="10359807" cy="1449298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s-AR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KSC LC 39A </a:t>
            </a:r>
            <a:r>
              <a:rPr lang="es-AR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showed</a:t>
            </a:r>
            <a:r>
              <a:rPr lang="es-AR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s-AR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mostly</a:t>
            </a:r>
            <a:r>
              <a:rPr lang="es-AR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s-AR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succesful</a:t>
            </a:r>
            <a:r>
              <a:rPr lang="es-AR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s-AR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across</a:t>
            </a:r>
            <a:r>
              <a:rPr lang="es-AR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the </a:t>
            </a:r>
            <a:r>
              <a:rPr lang="es-AR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</a:t>
            </a:r>
            <a:r>
              <a:rPr lang="es-AR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s-AR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mass</a:t>
            </a:r>
            <a:r>
              <a:rPr lang="es-AR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s-AR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range</a:t>
            </a:r>
            <a:r>
              <a:rPr lang="es-AR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</a:t>
            </a:r>
            <a:r>
              <a:rPr lang="es-AR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with</a:t>
            </a:r>
            <a:r>
              <a:rPr lang="es-AR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s-AR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exceptions</a:t>
            </a:r>
            <a:r>
              <a:rPr lang="es-AR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s-AR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around</a:t>
            </a:r>
            <a:r>
              <a:rPr lang="es-AR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the 6000 kg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s-AR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VAFB SLC 4E </a:t>
            </a:r>
            <a:r>
              <a:rPr lang="es-AR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was</a:t>
            </a:r>
            <a:r>
              <a:rPr lang="es-AR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s-AR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mostly</a:t>
            </a:r>
            <a:r>
              <a:rPr lang="es-AR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s-AR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used</a:t>
            </a:r>
            <a:r>
              <a:rPr lang="es-AR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in the </a:t>
            </a:r>
            <a:r>
              <a:rPr lang="es-AR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lower</a:t>
            </a:r>
            <a:r>
              <a:rPr lang="es-AR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s-AR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ranges</a:t>
            </a:r>
            <a:r>
              <a:rPr lang="es-AR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of </a:t>
            </a:r>
            <a:r>
              <a:rPr lang="es-AR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</a:t>
            </a:r>
            <a:r>
              <a:rPr lang="es-AR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s-AR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mass</a:t>
            </a:r>
            <a:endParaRPr lang="es-AR" sz="22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s-AR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Overall</a:t>
            </a:r>
            <a:r>
              <a:rPr lang="es-AR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</a:t>
            </a:r>
            <a:r>
              <a:rPr lang="es-AR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little</a:t>
            </a:r>
            <a:r>
              <a:rPr lang="es-AR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s-AR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tests</a:t>
            </a:r>
            <a:r>
              <a:rPr lang="es-AR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s-AR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above</a:t>
            </a:r>
            <a:r>
              <a:rPr lang="es-AR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8000 kg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089" y="1742590"/>
            <a:ext cx="11496567" cy="2286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4696004"/>
            <a:ext cx="10295153" cy="88276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s-AR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</a:t>
            </a:r>
            <a:r>
              <a:rPr lang="es-AR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can </a:t>
            </a:r>
            <a:r>
              <a:rPr lang="es-AR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see</a:t>
            </a:r>
            <a:r>
              <a:rPr lang="es-AR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s-AR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overall</a:t>
            </a:r>
            <a:r>
              <a:rPr lang="es-AR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3 </a:t>
            </a:r>
            <a:r>
              <a:rPr lang="es-AR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ranges</a:t>
            </a:r>
            <a:r>
              <a:rPr lang="es-AR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of </a:t>
            </a:r>
            <a:r>
              <a:rPr lang="es-AR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succefulness</a:t>
            </a:r>
            <a:r>
              <a:rPr lang="es-AR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s-AR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rates</a:t>
            </a:r>
            <a:r>
              <a:rPr lang="es-AR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: 4 </a:t>
            </a:r>
            <a:r>
              <a:rPr lang="es-AR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orbit</a:t>
            </a:r>
            <a:r>
              <a:rPr lang="es-AR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</a:t>
            </a:r>
            <a:r>
              <a:rPr lang="es-AR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s-AR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with</a:t>
            </a:r>
            <a:r>
              <a:rPr lang="es-AR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s-AR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rates</a:t>
            </a:r>
            <a:r>
              <a:rPr lang="es-AR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s-AR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around</a:t>
            </a:r>
            <a:r>
              <a:rPr lang="es-AR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1, 5 </a:t>
            </a:r>
            <a:r>
              <a:rPr lang="es-AR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orbits</a:t>
            </a:r>
            <a:r>
              <a:rPr lang="es-AR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s-AR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around</a:t>
            </a:r>
            <a:r>
              <a:rPr lang="es-AR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0.6, and </a:t>
            </a:r>
            <a:r>
              <a:rPr lang="es-AR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one</a:t>
            </a:r>
            <a:r>
              <a:rPr lang="es-AR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s-AR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orbit</a:t>
            </a:r>
            <a:r>
              <a:rPr lang="es-AR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s-AR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with</a:t>
            </a:r>
            <a:r>
              <a:rPr lang="es-AR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0 </a:t>
            </a:r>
            <a:r>
              <a:rPr lang="es-AR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990" y="1905658"/>
            <a:ext cx="11299641" cy="2244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43289" y="4647786"/>
            <a:ext cx="10369044" cy="1069524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Except for those orbit with little tests, we see the previous tendency of higher success rater toward latest launches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859" y="2234936"/>
            <a:ext cx="11306835" cy="2271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563418" y="4700082"/>
            <a:ext cx="11193623" cy="971045"/>
          </a:xfrm>
          <a:prstGeom prst="rect">
            <a:avLst/>
          </a:prstGeom>
        </p:spPr>
        <p:txBody>
          <a:bodyPr>
            <a:normAutofit fontScale="85000" lnSpcReduction="2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For the first two orbits (LEO and ISS), see more successful landings towards higher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For the rest t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here is no clear tendency, we can say that at least this pair of variables can rarely give strong predictions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580" y="2113552"/>
            <a:ext cx="11458461" cy="2348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696120" y="4650570"/>
            <a:ext cx="10515600" cy="126457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success rate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first raised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between 2013 and 2014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By year 2017-2020, the tendency</a:t>
            </a:r>
            <a:r>
              <a:rPr lang="es-AR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stabilized around 0.8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344" y="1954012"/>
            <a:ext cx="10968934" cy="2227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4636655"/>
            <a:ext cx="10687962" cy="1790556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These we the four launch sites used within the scope of the years 2010-2020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VAFB SLC-4E is located in US west coast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other three in the US east cost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All of them, towards the south of the country, nearer the equator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4788" y="1661877"/>
            <a:ext cx="1962424" cy="2724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697652" y="5528667"/>
            <a:ext cx="8660317" cy="56818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can see the information available and the structure of the data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449" y="1397820"/>
            <a:ext cx="9824724" cy="3820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989278" y="3974281"/>
            <a:ext cx="6077065" cy="1383290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Total payload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carried by boosters from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NASA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 kg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Calculated with SQL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8074" y="2593706"/>
            <a:ext cx="2837800" cy="1220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017182" y="3672536"/>
            <a:ext cx="8069190" cy="166961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Average payload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mass carried by booster version F9 v1.1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 kg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Calculated with SQL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8632" y="1993420"/>
            <a:ext cx="3646954" cy="1267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886528" y="3953163"/>
            <a:ext cx="7957126" cy="1697327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Date of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first successful landing outcome on ground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pad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9659" y="2174503"/>
            <a:ext cx="2830864" cy="1335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148701" y="4516581"/>
            <a:ext cx="9745589" cy="1062183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Names of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boosters which have successfully landed on drone ship and had payload mass greater than 4000 but less than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6000 kg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1454" y="1693535"/>
            <a:ext cx="2161310" cy="2565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90083" y="4165599"/>
            <a:ext cx="9745589" cy="88669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Besides all the failed landings, most missions where considered successful taking into account the specific objectives </a:t>
            </a:r>
            <a:r>
              <a:rPr lang="en-US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had for each mission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8873" y="2255416"/>
            <a:ext cx="3957876" cy="1301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765965" y="3452375"/>
            <a:ext cx="5892800" cy="86821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of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names of the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boosters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which have carried the maximum payload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2104" y="1445042"/>
            <a:ext cx="1581823" cy="4943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1716258"/>
            <a:ext cx="9605934" cy="4100733"/>
          </a:xfrm>
          <a:prstGeom prst="rect">
            <a:avLst/>
          </a:prstGeom>
        </p:spPr>
        <p:txBody>
          <a:bodyPr lIns="91440" tIns="45720" rIns="91440" bIns="45720" anchor="t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methodologies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collection encompassed RESTful API integration and web scraping, followed by data conversion into a structured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dataframe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for manipulation. Exploratory Data Analysis (EDA) was conducted using SQL, Pandas, and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Matplotlib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providing initial insights into trends and patterns. Visual dashboards were created through Folium and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Dash, enhancing data comprehension. Machine learning techniques were utilized for predictive modeling, enabling future launch predictions</a:t>
            </a: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This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analysis of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launches from 2010 to </a:t>
            </a: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2020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reveals significant trends. Success rates surged between 2013 and 2017, reflecting enhanced reliability. Among launch sites, Kennedy Space Center LC-39A boasted the highest success rate (75%) over 13 launches. Falcon 9 Full Thrust proved the most reliable booster (62% success). Surprisingly, payload mass showed minimal correlation with launch success. These insights underscore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SpaceX's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evolution, site performance variations, and the nuanced factors influencing mission outcomes.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099434" y="4359563"/>
            <a:ext cx="7856754" cy="151259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of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ship in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year 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We can see these were all launched from CCAFS LC-40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See appendix for SQL code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9373" y="1971965"/>
            <a:ext cx="4976876" cy="1731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424217" y="2327564"/>
            <a:ext cx="6714838" cy="2687782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of the count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of landing outcomes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in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descending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Within these dates we can see an approximate distribution of thirds (~33% each) between No attempts, Success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and Failures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696" y="1810327"/>
            <a:ext cx="3657604" cy="389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4756727"/>
            <a:ext cx="10442935" cy="1420236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We can see the launch sites are located towards the southernmost locations along the east and west coast, in order to be near the equator which benefits the launch physics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 smtClean="0">
                <a:solidFill>
                  <a:srgbClr val="0B49CB"/>
                </a:solidFill>
                <a:latin typeface="Abadi"/>
              </a:rPr>
              <a:t>Launch Sites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8485" y="1738862"/>
            <a:ext cx="4265557" cy="22061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454" y="1532927"/>
            <a:ext cx="2549238" cy="2746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95836" y="1532927"/>
            <a:ext cx="2989775" cy="2746923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V="1">
            <a:off x="7656945" y="2906027"/>
            <a:ext cx="1681019" cy="2251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2253673" y="2724727"/>
            <a:ext cx="1782618" cy="1813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155016" y="5024581"/>
            <a:ext cx="9745589" cy="1402630"/>
          </a:xfrm>
          <a:prstGeom prst="rect">
            <a:avLst/>
          </a:prstGeom>
        </p:spPr>
        <p:txBody>
          <a:bodyPr lIns="91440" tIns="45720" rIns="91440" bIns="45720" anchor="t">
            <a:normAutofit fontScale="70000" lnSpcReduction="2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From left to right we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have launch sites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VAFB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SLC-4E, KSC LC-39A,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CCAFS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LC-40, CCAFS SLC-40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In red color we have failed landings, in green successful landings</a:t>
            </a:r>
          </a:p>
          <a:p>
            <a:pPr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Most launches where attempted from east cost, probably due to be southernmost</a:t>
            </a:r>
          </a:p>
          <a:p>
            <a:pPr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KSC LC-39A has the highest success rate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 smtClean="0">
                <a:solidFill>
                  <a:srgbClr val="0B49CB"/>
                </a:solidFill>
                <a:latin typeface="Abadi"/>
              </a:rPr>
              <a:t>Landing outcomes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978" y="1423461"/>
            <a:ext cx="2695951" cy="341995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2283" y="1427046"/>
            <a:ext cx="2777939" cy="34199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0576" y="1423462"/>
            <a:ext cx="2967065" cy="342353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77995" y="1423461"/>
            <a:ext cx="2229563" cy="3423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00364" y="4588464"/>
            <a:ext cx="10991272" cy="1729077"/>
          </a:xfrm>
          <a:prstGeom prst="rect">
            <a:avLst/>
          </a:prstGeom>
        </p:spPr>
        <p:txBody>
          <a:bodyPr lIns="91440" tIns="45720" rIns="91440" bIns="45720" anchor="t">
            <a:normAutofit fontScale="925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Launch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site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and its proximities to locations like closest railway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, highway,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coastline and city,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with distance calculated and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displayed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Most important information is the big distance to cities and close vicinity to east coastline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See appendix for code implemented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Locations close to KSC LC-39A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913" y="1396855"/>
            <a:ext cx="5029245" cy="288245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0837" y="1399726"/>
            <a:ext cx="6467870" cy="2879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5181599"/>
            <a:ext cx="10332099" cy="1245611"/>
          </a:xfrm>
          <a:prstGeom prst="rect">
            <a:avLst/>
          </a:prstGeom>
        </p:spPr>
        <p:txBody>
          <a:bodyPr lIns="91440" tIns="45720" rIns="91440" bIns="45720" anchor="t"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We see KSC LC-39A has the highest landing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CCAFS SLC-40 has the lowest rate, but as seen before, has also the least launches. Then we can say there is not enough data for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statistical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conclusions</a:t>
            </a: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 smtClean="0">
                <a:solidFill>
                  <a:srgbClr val="0B49CB"/>
                </a:solidFill>
                <a:latin typeface="Abadi"/>
              </a:rPr>
              <a:t>Landing 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success rates </a:t>
            </a:r>
            <a:r>
              <a:rPr lang="en-US" dirty="0" smtClean="0">
                <a:solidFill>
                  <a:srgbClr val="0B49CB"/>
                </a:solidFill>
                <a:latin typeface="Abadi"/>
              </a:rPr>
              <a:t>from all sites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2083" y="1385184"/>
            <a:ext cx="8757298" cy="3706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5194461"/>
            <a:ext cx="10551583" cy="1429472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KSC LC-39A not only has the highest landing success rate, but is also the only one with more than 50% success rate.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 smtClean="0">
                <a:solidFill>
                  <a:srgbClr val="0B49CB"/>
                </a:solidFill>
                <a:latin typeface="Abadi"/>
              </a:rPr>
              <a:t>Launch site with highest landing success rate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2762" y="1454212"/>
            <a:ext cx="8134112" cy="3460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834909" y="1764145"/>
            <a:ext cx="4941455" cy="4172671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Top: 0-10K kg (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full rage of payload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mass)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Bottom: 2K-7K kg payload mass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For both, different color points for different Booster Version Category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see booster “FT” was the most successful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Only one successful test was achieved above 5.5K kg, by booster “B4” 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 smtClean="0">
                <a:solidFill>
                  <a:srgbClr val="0B49CB"/>
                </a:solidFill>
                <a:latin typeface="Abadi"/>
              </a:rPr>
              <a:t>Landing success vs Payload mass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73" y="1342776"/>
            <a:ext cx="6381883" cy="269756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73" y="4134231"/>
            <a:ext cx="6381883" cy="2659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6" y="1348353"/>
            <a:ext cx="10083845" cy="467721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</a:t>
            </a:r>
            <a:r>
              <a:rPr lang="en-US" b="1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context</a:t>
            </a:r>
          </a:p>
          <a:p>
            <a:pPr lvl="1">
              <a:spcBef>
                <a:spcPts val="1400"/>
              </a:spcBef>
            </a:pPr>
            <a:r>
              <a:rPr lang="en-US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SpaceX's</a:t>
            </a: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Achievements</a:t>
            </a:r>
            <a:r>
              <a:rPr lang="en-US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: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2"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Notable milestones in space exploration.</a:t>
            </a:r>
          </a:p>
          <a:p>
            <a:pPr lvl="2"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Historic spacecraft recovery from low-earth orbit (Dec 2010).</a:t>
            </a:r>
          </a:p>
          <a:p>
            <a:pPr lvl="1">
              <a:spcBef>
                <a:spcPts val="1400"/>
              </a:spcBef>
            </a:pP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Cost Efficiency</a:t>
            </a:r>
            <a:r>
              <a:rPr lang="en-US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: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2"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Falcon 9 launches cost $62 million (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) vs. $165 million (others).</a:t>
            </a:r>
          </a:p>
          <a:p>
            <a:pPr lvl="2"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Key: Reusability of the first rocket stage.</a:t>
            </a:r>
          </a:p>
          <a:p>
            <a:pPr>
              <a:spcBef>
                <a:spcPts val="1400"/>
              </a:spcBef>
            </a:pPr>
            <a:r>
              <a:rPr lang="en-US" b="1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</a:t>
            </a:r>
            <a:r>
              <a:rPr lang="en-US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want to find </a:t>
            </a:r>
            <a:r>
              <a:rPr lang="en-US" b="1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answers</a:t>
            </a:r>
          </a:p>
          <a:p>
            <a:pPr lvl="1">
              <a:spcBef>
                <a:spcPts val="1400"/>
              </a:spcBef>
            </a:pP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Can we predict the success of the first stage landing in </a:t>
            </a:r>
            <a:r>
              <a:rPr lang="en-US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</a:t>
            </a: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launches?</a:t>
            </a:r>
          </a:p>
          <a:p>
            <a:pPr lvl="1">
              <a:spcBef>
                <a:spcPts val="1400"/>
              </a:spcBef>
            </a:pP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Understanding the factors affecting landing outcomes.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567973" y="2755950"/>
            <a:ext cx="4226863" cy="22686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Decision Tree Classifier had the highest test accuracy with a score of 0.89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other methods scored with 0.84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342" y="1781238"/>
            <a:ext cx="7116276" cy="4553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6724072" y="2611582"/>
            <a:ext cx="4664363" cy="236681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can see for the result “did not land”, the model made 5 correct predictions and 1 incorrect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For value “landed”, made 11 correct predictions against 1 incorrect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650" y="1616061"/>
            <a:ext cx="5456161" cy="4694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487055"/>
            <a:ext cx="10442934" cy="4739337"/>
          </a:xfrm>
          <a:prstGeom prst="rect">
            <a:avLst/>
          </a:prstGeom>
        </p:spPr>
        <p:txBody>
          <a:bodyPr>
            <a:normAutofit fontScale="70000" lnSpcReduction="20000"/>
          </a:bodyPr>
          <a:lstStyle/>
          <a:p>
            <a:r>
              <a:rPr lang="en-US" dirty="0"/>
              <a:t>Success rates for </a:t>
            </a:r>
            <a:r>
              <a:rPr lang="en-US" dirty="0" err="1"/>
              <a:t>SpaceX</a:t>
            </a:r>
            <a:r>
              <a:rPr lang="en-US" dirty="0"/>
              <a:t> launches improved significantly between 2013 and 2017, reflecting enhancements in reliability and capabilities over time. This underscores </a:t>
            </a:r>
            <a:r>
              <a:rPr lang="en-US" dirty="0" err="1"/>
              <a:t>SpaceX's</a:t>
            </a:r>
            <a:r>
              <a:rPr lang="en-US" dirty="0"/>
              <a:t> ability to continuously refine its systems and processes.</a:t>
            </a:r>
          </a:p>
          <a:p>
            <a:r>
              <a:rPr lang="en-US" dirty="0"/>
              <a:t>Among launch sites, Kennedy Space Center LC-39A had the highest success rate at 75% over 13 launches during the </a:t>
            </a:r>
            <a:r>
              <a:rPr lang="en-US" dirty="0" smtClean="0"/>
              <a:t>2010-2020 </a:t>
            </a:r>
            <a:r>
              <a:rPr lang="en-US" dirty="0"/>
              <a:t>period analyzed. This highlights it as </a:t>
            </a:r>
            <a:r>
              <a:rPr lang="en-US" dirty="0" err="1"/>
              <a:t>SpaceX's</a:t>
            </a:r>
            <a:r>
              <a:rPr lang="en-US" dirty="0"/>
              <a:t> most reliable launch site.</a:t>
            </a:r>
          </a:p>
          <a:p>
            <a:r>
              <a:rPr lang="en-US" dirty="0"/>
              <a:t>The Falcon 9 Full Thrust booster proved to be </a:t>
            </a:r>
            <a:r>
              <a:rPr lang="en-US" dirty="0" err="1"/>
              <a:t>SpaceX's</a:t>
            </a:r>
            <a:r>
              <a:rPr lang="en-US" dirty="0"/>
              <a:t> most reliable rocket, with a 62% success rate on landing attempts. This demonstrates the engineering improvements made to later Falcon 9 versions.</a:t>
            </a:r>
          </a:p>
          <a:p>
            <a:r>
              <a:rPr lang="en-US" dirty="0"/>
              <a:t>Payload mass showed little correlation to landing success rates. This suggests success is driven by factors beyond just payload size, like launch site, booster version, avionics software, etc.</a:t>
            </a:r>
          </a:p>
          <a:p>
            <a:r>
              <a:rPr lang="en-US" dirty="0" err="1"/>
              <a:t>SpaceX's</a:t>
            </a:r>
            <a:r>
              <a:rPr lang="en-US" dirty="0"/>
              <a:t> landing success rate plateaued around 80% by 2017, despite continued heavy use of </a:t>
            </a:r>
            <a:r>
              <a:rPr lang="en-US" dirty="0" err="1"/>
              <a:t>droneship</a:t>
            </a:r>
            <a:r>
              <a:rPr lang="en-US" dirty="0"/>
              <a:t> landings. This points to the maturing limits of reusable booster technology using current designs.</a:t>
            </a:r>
          </a:p>
          <a:p>
            <a:r>
              <a:rPr lang="en-US" dirty="0"/>
              <a:t>Southern launch locations like LC-39A and SLC-40 are critical for </a:t>
            </a:r>
            <a:r>
              <a:rPr lang="en-US" dirty="0" err="1"/>
              <a:t>SpaceX</a:t>
            </a:r>
            <a:r>
              <a:rPr lang="en-US" dirty="0"/>
              <a:t> to maximize payload capacity under the physics of rocket launches. Proximity to the equator provides velocity benefits.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 smtClean="0">
                <a:solidFill>
                  <a:srgbClr val="0B49CB"/>
                </a:solidFill>
                <a:latin typeface="Abadi"/>
              </a:rPr>
              <a:t>Appendix – Months for failed landings in 2015 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3395" y="1505264"/>
            <a:ext cx="5162433" cy="4921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29200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 smtClean="0">
                <a:solidFill>
                  <a:srgbClr val="0B49CB"/>
                </a:solidFill>
                <a:latin typeface="Abadi"/>
              </a:rPr>
              <a:t>Appendix – Graphing </a:t>
            </a:r>
            <a:r>
              <a:rPr lang="en-US" dirty="0" err="1" smtClean="0">
                <a:solidFill>
                  <a:srgbClr val="0B49CB"/>
                </a:solidFill>
                <a:latin typeface="Abadi"/>
              </a:rPr>
              <a:t>PolyLine</a:t>
            </a:r>
            <a:r>
              <a:rPr lang="en-US" dirty="0" smtClean="0">
                <a:solidFill>
                  <a:srgbClr val="0B49CB"/>
                </a:solidFill>
                <a:latin typeface="Abadi"/>
              </a:rPr>
              <a:t> and distances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011" y="4345966"/>
            <a:ext cx="9937303" cy="2361780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770011" y="1393455"/>
            <a:ext cx="4165380" cy="2823202"/>
            <a:chOff x="1220224" y="1393455"/>
            <a:chExt cx="4165380" cy="2823202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20224" y="1393455"/>
              <a:ext cx="4165380" cy="2823202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4980240" y="1496352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dirty="0" smtClean="0"/>
                <a:t>A</a:t>
              </a:r>
              <a:endParaRPr lang="es-AR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5020680" y="1393455"/>
            <a:ext cx="2014262" cy="2823202"/>
            <a:chOff x="6984382" y="1446075"/>
            <a:chExt cx="2014262" cy="2823202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984382" y="1446075"/>
              <a:ext cx="2014262" cy="2823202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8555914" y="1507697"/>
              <a:ext cx="3177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AR" dirty="0"/>
                <a:t>B</a:t>
              </a:r>
              <a:endParaRPr lang="es-AR" dirty="0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10086372" y="4345966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C</a:t>
            </a:r>
            <a:endParaRPr lang="es-AR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20231" y="1824409"/>
            <a:ext cx="4753256" cy="211621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9632301" y="1852450"/>
            <a:ext cx="19062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Outcome</a:t>
            </a:r>
          </a:p>
          <a:p>
            <a:r>
              <a:rPr lang="en-US" dirty="0" smtClean="0"/>
              <a:t>See blue lines and distances in KM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722817"/>
            <a:ext cx="10104817" cy="4293519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API and </a:t>
            </a:r>
            <a:r>
              <a:rPr lang="en-US" sz="7600" dirty="0" err="1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webscraping</a:t>
            </a:r>
            <a:endParaRPr lang="en-US" sz="7600" dirty="0">
              <a:solidFill>
                <a:schemeClr val="bg2">
                  <a:lumMod val="50000"/>
                </a:schemeClr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Treating missing values</a:t>
            </a:r>
            <a:endParaRPr lang="en-US" sz="7600" dirty="0">
              <a:solidFill>
                <a:schemeClr val="bg2">
                  <a:lumMod val="50000"/>
                </a:schemeClr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</a:t>
            </a:r>
            <a:r>
              <a:rPr lang="en-US" sz="88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models</a:t>
            </a: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602997" y="1567564"/>
            <a:ext cx="6966488" cy="1849813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 fontScale="925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200" dirty="0" smtClean="0">
                <a:solidFill>
                  <a:srgbClr val="1C7DDB"/>
                </a:solidFill>
                <a:latin typeface="Abadi"/>
              </a:rPr>
              <a:t>Define URL</a:t>
            </a: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200" dirty="0" smtClean="0">
                <a:solidFill>
                  <a:srgbClr val="1C7DDB"/>
                </a:solidFill>
                <a:latin typeface="Abadi"/>
              </a:rPr>
              <a:t>Apply a </a:t>
            </a:r>
            <a:r>
              <a:rPr lang="en-US" sz="2200" dirty="0" err="1" smtClean="0">
                <a:solidFill>
                  <a:srgbClr val="1C7DDB"/>
                </a:solidFill>
                <a:latin typeface="Abadi"/>
              </a:rPr>
              <a:t>requests.get</a:t>
            </a:r>
            <a:r>
              <a:rPr lang="en-US" sz="2200" dirty="0" smtClean="0">
                <a:solidFill>
                  <a:srgbClr val="1C7DDB"/>
                </a:solidFill>
                <a:latin typeface="Abadi"/>
              </a:rPr>
              <a:t>() to the URL</a:t>
            </a: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200" dirty="0" smtClean="0">
                <a:solidFill>
                  <a:srgbClr val="1C7DDB"/>
                </a:solidFill>
                <a:latin typeface="Abadi"/>
              </a:rPr>
              <a:t>The API response is decoded with the function .</a:t>
            </a:r>
            <a:r>
              <a:rPr lang="en-US" sz="2200" dirty="0" err="1" smtClean="0">
                <a:solidFill>
                  <a:srgbClr val="1C7DDB"/>
                </a:solidFill>
                <a:latin typeface="Abadi"/>
              </a:rPr>
              <a:t>json</a:t>
            </a:r>
            <a:r>
              <a:rPr lang="en-US" sz="2200" dirty="0" smtClean="0">
                <a:solidFill>
                  <a:srgbClr val="1C7DDB"/>
                </a:solidFill>
                <a:latin typeface="Abadi"/>
              </a:rPr>
              <a:t>()</a:t>
            </a: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200" dirty="0" smtClean="0">
                <a:solidFill>
                  <a:srgbClr val="1C7DDB"/>
                </a:solidFill>
                <a:latin typeface="Abadi"/>
              </a:rPr>
              <a:t>We turn the result into a Pandas </a:t>
            </a:r>
            <a:r>
              <a:rPr lang="en-US" sz="2200" dirty="0" err="1" smtClean="0">
                <a:solidFill>
                  <a:srgbClr val="1C7DDB"/>
                </a:solidFill>
                <a:latin typeface="Abadi"/>
              </a:rPr>
              <a:t>dataframe</a:t>
            </a:r>
            <a:r>
              <a:rPr lang="en-US" sz="2200" dirty="0" smtClean="0">
                <a:solidFill>
                  <a:srgbClr val="1C7DDB"/>
                </a:solidFill>
                <a:latin typeface="Abadi"/>
              </a:rPr>
              <a:t> with .</a:t>
            </a:r>
            <a:r>
              <a:rPr lang="en-US" sz="2200" dirty="0" err="1" smtClean="0">
                <a:solidFill>
                  <a:srgbClr val="1C7DDB"/>
                </a:solidFill>
                <a:latin typeface="Abadi"/>
              </a:rPr>
              <a:t>json_normalize</a:t>
            </a:r>
            <a:r>
              <a:rPr lang="en-US" sz="2200" dirty="0" smtClean="0">
                <a:solidFill>
                  <a:srgbClr val="1C7DDB"/>
                </a:solidFill>
                <a:latin typeface="Abadi"/>
              </a:rPr>
              <a:t>()</a:t>
            </a: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365052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On the right, the process for the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collection with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REST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calls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s-AR" sz="2400" dirty="0">
                <a:hlinkClick r:id="rId3"/>
              </a:rPr>
              <a:t>DS-IBM-</a:t>
            </a:r>
            <a:r>
              <a:rPr lang="es-AR" sz="2400" dirty="0" err="1">
                <a:hlinkClick r:id="rId3"/>
              </a:rPr>
              <a:t>Course</a:t>
            </a:r>
            <a:r>
              <a:rPr lang="es-AR" sz="2400" dirty="0">
                <a:hlinkClick r:id="rId3"/>
              </a:rPr>
              <a:t>/</a:t>
            </a:r>
            <a:r>
              <a:rPr lang="es-AR" sz="2400" dirty="0" err="1">
                <a:hlinkClick r:id="rId3"/>
              </a:rPr>
              <a:t>SpaceX_DataCollection.ipynb</a:t>
            </a:r>
            <a:r>
              <a:rPr lang="es-AR" sz="2400" dirty="0">
                <a:hlinkClick r:id="rId3"/>
              </a:rPr>
              <a:t> at </a:t>
            </a:r>
            <a:r>
              <a:rPr lang="es-AR" sz="2400" dirty="0" err="1">
                <a:hlinkClick r:id="rId3"/>
              </a:rPr>
              <a:t>main</a:t>
            </a:r>
            <a:r>
              <a:rPr lang="es-AR" sz="2400" dirty="0">
                <a:hlinkClick r:id="rId3"/>
              </a:rPr>
              <a:t> · </a:t>
            </a:r>
            <a:r>
              <a:rPr lang="es-AR" sz="2400" dirty="0" err="1">
                <a:hlinkClick r:id="rId3"/>
              </a:rPr>
              <a:t>fischett</a:t>
            </a:r>
            <a:r>
              <a:rPr lang="es-AR" sz="2400" dirty="0">
                <a:hlinkClick r:id="rId3"/>
              </a:rPr>
              <a:t>/DS-IBM-</a:t>
            </a:r>
            <a:r>
              <a:rPr lang="es-AR" sz="2400" dirty="0" err="1">
                <a:hlinkClick r:id="rId3"/>
              </a:rPr>
              <a:t>Course</a:t>
            </a:r>
            <a:r>
              <a:rPr lang="es-AR" sz="2400" dirty="0">
                <a:hlinkClick r:id="rId3"/>
              </a:rPr>
              <a:t> (github.com)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sp>
        <p:nvSpPr>
          <p:cNvPr id="2" name="Rectangle 1"/>
          <p:cNvSpPr/>
          <p:nvPr/>
        </p:nvSpPr>
        <p:spPr>
          <a:xfrm>
            <a:off x="4959458" y="3548080"/>
            <a:ext cx="6096000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rgbClr val="1C7DDB"/>
                </a:solidFill>
                <a:latin typeface="Abadi"/>
              </a:rPr>
              <a:t>Filter </a:t>
            </a:r>
            <a:r>
              <a:rPr lang="en-US" dirty="0" err="1">
                <a:solidFill>
                  <a:srgbClr val="1C7DDB"/>
                </a:solidFill>
                <a:latin typeface="Abadi"/>
              </a:rPr>
              <a:t>dataframe</a:t>
            </a:r>
            <a:r>
              <a:rPr lang="en-US" dirty="0">
                <a:solidFill>
                  <a:srgbClr val="1C7DDB"/>
                </a:solidFill>
                <a:latin typeface="Abadi"/>
              </a:rPr>
              <a:t> and give special format to </a:t>
            </a:r>
            <a:r>
              <a:rPr lang="en-US" dirty="0" err="1">
                <a:solidFill>
                  <a:srgbClr val="1C7DDB"/>
                </a:solidFill>
                <a:latin typeface="Abadi"/>
              </a:rPr>
              <a:t>datetimes</a:t>
            </a:r>
            <a:endParaRPr lang="en-US" dirty="0">
              <a:solidFill>
                <a:srgbClr val="1C7DDB"/>
              </a:solidFill>
              <a:latin typeface="Abadi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rgbClr val="1C7DDB"/>
                </a:solidFill>
                <a:latin typeface="Abadi"/>
                <a:cs typeface="Calibri"/>
              </a:rPr>
              <a:t>Define global variables for the final </a:t>
            </a:r>
            <a:r>
              <a:rPr lang="en-US" dirty="0" err="1">
                <a:solidFill>
                  <a:srgbClr val="1C7DDB"/>
                </a:solidFill>
                <a:latin typeface="Abadi"/>
                <a:cs typeface="Calibri"/>
              </a:rPr>
              <a:t>dataframe’s</a:t>
            </a:r>
            <a:r>
              <a:rPr lang="en-US" dirty="0">
                <a:solidFill>
                  <a:srgbClr val="1C7DDB"/>
                </a:solidFill>
                <a:latin typeface="Abadi"/>
                <a:cs typeface="Calibri"/>
              </a:rPr>
              <a:t> columns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rgbClr val="1C7DDB"/>
                </a:solidFill>
                <a:latin typeface="Abadi"/>
                <a:cs typeface="Calibri"/>
              </a:rPr>
              <a:t>Scrape the </a:t>
            </a:r>
            <a:r>
              <a:rPr lang="en-US" dirty="0" err="1">
                <a:solidFill>
                  <a:srgbClr val="1C7DDB"/>
                </a:solidFill>
                <a:latin typeface="Abadi"/>
                <a:cs typeface="Calibri"/>
              </a:rPr>
              <a:t>dataframe</a:t>
            </a:r>
            <a:r>
              <a:rPr lang="en-US" dirty="0">
                <a:solidFill>
                  <a:srgbClr val="1C7DDB"/>
                </a:solidFill>
                <a:latin typeface="Abadi"/>
                <a:cs typeface="Calibri"/>
              </a:rPr>
              <a:t> with </a:t>
            </a:r>
            <a:r>
              <a:rPr lang="en-US" dirty="0" err="1">
                <a:solidFill>
                  <a:srgbClr val="1C7DDB"/>
                </a:solidFill>
                <a:latin typeface="Abadi"/>
                <a:cs typeface="Calibri"/>
              </a:rPr>
              <a:t>requests.get</a:t>
            </a:r>
            <a:r>
              <a:rPr lang="en-US" dirty="0">
                <a:solidFill>
                  <a:srgbClr val="1C7DDB"/>
                </a:solidFill>
                <a:latin typeface="Abadi"/>
                <a:cs typeface="Calibri"/>
              </a:rPr>
              <a:t>()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rgbClr val="1C7DDB"/>
                </a:solidFill>
                <a:latin typeface="Abadi"/>
                <a:cs typeface="Calibri"/>
              </a:rPr>
              <a:t>Append the responses to the appropriate variables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rgbClr val="1C7DDB"/>
                </a:solidFill>
                <a:latin typeface="Abadi"/>
                <a:cs typeface="Calibri"/>
              </a:rPr>
              <a:t>Construct the final dataset (type: </a:t>
            </a:r>
            <a:r>
              <a:rPr lang="en-US" dirty="0" err="1">
                <a:solidFill>
                  <a:srgbClr val="1C7DDB"/>
                </a:solidFill>
                <a:latin typeface="Abadi"/>
                <a:cs typeface="Calibri"/>
              </a:rPr>
              <a:t>dict</a:t>
            </a:r>
            <a:r>
              <a:rPr lang="en-US" dirty="0">
                <a:solidFill>
                  <a:srgbClr val="1C7DDB"/>
                </a:solidFill>
                <a:latin typeface="Abadi"/>
                <a:cs typeface="Calibri"/>
              </a:rPr>
              <a:t>) with the global variables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rgbClr val="1C7DDB"/>
                </a:solidFill>
                <a:latin typeface="Abadi"/>
                <a:cs typeface="Calibri"/>
              </a:rPr>
              <a:t>Convert dataset into a Pandas </a:t>
            </a:r>
            <a:r>
              <a:rPr lang="en-US" dirty="0" err="1">
                <a:solidFill>
                  <a:srgbClr val="1C7DDB"/>
                </a:solidFill>
                <a:latin typeface="Abadi"/>
                <a:cs typeface="Calibri"/>
              </a:rPr>
              <a:t>dataframe</a:t>
            </a:r>
            <a:endParaRPr lang="en-US" dirty="0">
              <a:solidFill>
                <a:srgbClr val="1C7DDB"/>
              </a:solidFill>
              <a:latin typeface="Abadi"/>
              <a:cs typeface="Calibri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rgbClr val="1C7DDB"/>
                </a:solidFill>
                <a:latin typeface="Abadi"/>
                <a:cs typeface="Calibri"/>
              </a:rPr>
              <a:t>Filter for only Falcon 9 launches</a:t>
            </a:r>
            <a:endParaRPr lang="en-US" sz="32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Web Scraping with </a:t>
            </a:r>
            <a:r>
              <a:rPr lang="en-US" sz="2200" dirty="0" err="1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BeautifulSoup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s-AR" sz="2000" dirty="0">
                <a:hlinkClick r:id="rId3"/>
              </a:rPr>
              <a:t>DS-IBM-</a:t>
            </a:r>
            <a:r>
              <a:rPr lang="es-AR" sz="2000" dirty="0" err="1">
                <a:hlinkClick r:id="rId3"/>
              </a:rPr>
              <a:t>Course</a:t>
            </a:r>
            <a:r>
              <a:rPr lang="es-AR" sz="2000" dirty="0">
                <a:hlinkClick r:id="rId3"/>
              </a:rPr>
              <a:t>/</a:t>
            </a:r>
            <a:r>
              <a:rPr lang="es-AR" sz="2000" dirty="0" err="1">
                <a:hlinkClick r:id="rId3"/>
              </a:rPr>
              <a:t>SpaceX_Webscraping.ipynb</a:t>
            </a:r>
            <a:r>
              <a:rPr lang="es-AR" sz="2000" dirty="0">
                <a:hlinkClick r:id="rId3"/>
              </a:rPr>
              <a:t> at </a:t>
            </a:r>
            <a:r>
              <a:rPr lang="es-AR" sz="2000" dirty="0" err="1">
                <a:hlinkClick r:id="rId3"/>
              </a:rPr>
              <a:t>main</a:t>
            </a:r>
            <a:r>
              <a:rPr lang="es-AR" sz="2000" dirty="0">
                <a:hlinkClick r:id="rId3"/>
              </a:rPr>
              <a:t> · </a:t>
            </a:r>
            <a:r>
              <a:rPr lang="es-AR" sz="2000" dirty="0" err="1">
                <a:hlinkClick r:id="rId3"/>
              </a:rPr>
              <a:t>fischett</a:t>
            </a:r>
            <a:r>
              <a:rPr lang="es-AR" sz="2000" dirty="0">
                <a:hlinkClick r:id="rId3"/>
              </a:rPr>
              <a:t>/DS-IBM-</a:t>
            </a:r>
            <a:r>
              <a:rPr lang="es-AR" sz="2000" dirty="0" err="1">
                <a:hlinkClick r:id="rId3"/>
              </a:rPr>
              <a:t>Course</a:t>
            </a:r>
            <a:r>
              <a:rPr lang="es-AR" sz="2000" dirty="0">
                <a:hlinkClick r:id="rId3"/>
              </a:rPr>
              <a:t> (github.com)</a:t>
            </a:r>
            <a:endParaRPr lang="en-US" sz="24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5910262" y="1792288"/>
            <a:ext cx="568247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1400" dirty="0">
              <a:solidFill>
                <a:srgbClr val="1C7DDB"/>
              </a:solidFill>
              <a:latin typeface="Abadi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000" dirty="0" smtClean="0">
                <a:solidFill>
                  <a:srgbClr val="1C7DDB"/>
                </a:solidFill>
                <a:latin typeface="Abadi"/>
              </a:rPr>
              <a:t>Define functions to return data from table cells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 smtClean="0">
                <a:solidFill>
                  <a:srgbClr val="1C7DDB"/>
                </a:solidFill>
                <a:latin typeface="Abadi"/>
                <a:cs typeface="Calibri"/>
              </a:rPr>
              <a:t>Define URL and apply .get(). Then get the HTML content with .content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 smtClean="0">
                <a:solidFill>
                  <a:srgbClr val="1C7DDB"/>
                </a:solidFill>
                <a:latin typeface="Abadi"/>
                <a:cs typeface="Calibri"/>
              </a:rPr>
              <a:t>Create a </a:t>
            </a:r>
            <a:r>
              <a:rPr lang="en-US" sz="2000" dirty="0" err="1" smtClean="0">
                <a:solidFill>
                  <a:srgbClr val="1C7DDB"/>
                </a:solidFill>
                <a:latin typeface="Abadi"/>
                <a:cs typeface="Calibri"/>
              </a:rPr>
              <a:t>BeautifulSoup</a:t>
            </a:r>
            <a:r>
              <a:rPr lang="en-US" sz="2000" dirty="0" smtClean="0">
                <a:solidFill>
                  <a:srgbClr val="1C7DDB"/>
                </a:solidFill>
                <a:latin typeface="Abadi"/>
                <a:cs typeface="Calibri"/>
              </a:rPr>
              <a:t> object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 smtClean="0">
                <a:solidFill>
                  <a:srgbClr val="1C7DDB"/>
                </a:solidFill>
                <a:latin typeface="Abadi"/>
                <a:cs typeface="Calibri"/>
              </a:rPr>
              <a:t>Get a list of tables with .</a:t>
            </a:r>
            <a:r>
              <a:rPr lang="en-US" sz="2000" dirty="0" err="1" smtClean="0">
                <a:solidFill>
                  <a:srgbClr val="1C7DDB"/>
                </a:solidFill>
                <a:latin typeface="Abadi"/>
                <a:cs typeface="Calibri"/>
              </a:rPr>
              <a:t>find_all</a:t>
            </a:r>
            <a:r>
              <a:rPr lang="en-US" sz="2000" dirty="0" smtClean="0">
                <a:solidFill>
                  <a:srgbClr val="1C7DDB"/>
                </a:solidFill>
                <a:latin typeface="Abadi"/>
                <a:cs typeface="Calibri"/>
              </a:rPr>
              <a:t>(‘table’)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 smtClean="0">
                <a:solidFill>
                  <a:srgbClr val="1C7DDB"/>
                </a:solidFill>
                <a:latin typeface="Abadi"/>
                <a:cs typeface="Calibri"/>
              </a:rPr>
              <a:t>From the desired table get the column names with .</a:t>
            </a:r>
            <a:r>
              <a:rPr lang="en-US" sz="2000" dirty="0" err="1" smtClean="0">
                <a:solidFill>
                  <a:srgbClr val="1C7DDB"/>
                </a:solidFill>
                <a:latin typeface="Abadi"/>
                <a:cs typeface="Calibri"/>
              </a:rPr>
              <a:t>find_all</a:t>
            </a:r>
            <a:r>
              <a:rPr lang="en-US" sz="2000" dirty="0" smtClean="0">
                <a:solidFill>
                  <a:srgbClr val="1C7DDB"/>
                </a:solidFill>
                <a:latin typeface="Abadi"/>
                <a:cs typeface="Calibri"/>
              </a:rPr>
              <a:t>(‘</a:t>
            </a:r>
            <a:r>
              <a:rPr lang="en-US" sz="2000" dirty="0" err="1" smtClean="0">
                <a:solidFill>
                  <a:srgbClr val="1C7DDB"/>
                </a:solidFill>
                <a:latin typeface="Abadi"/>
                <a:cs typeface="Calibri"/>
              </a:rPr>
              <a:t>th</a:t>
            </a:r>
            <a:r>
              <a:rPr lang="en-US" sz="2000" dirty="0" smtClean="0">
                <a:solidFill>
                  <a:srgbClr val="1C7DDB"/>
                </a:solidFill>
                <a:latin typeface="Abadi"/>
                <a:cs typeface="Calibri"/>
              </a:rPr>
              <a:t>’) by iteration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 smtClean="0">
                <a:solidFill>
                  <a:srgbClr val="1C7DDB"/>
                </a:solidFill>
                <a:latin typeface="Abadi"/>
                <a:cs typeface="Calibri"/>
              </a:rPr>
              <a:t>With this list, create a </a:t>
            </a:r>
            <a:r>
              <a:rPr lang="en-US" sz="2000" dirty="0" err="1" smtClean="0">
                <a:solidFill>
                  <a:srgbClr val="1C7DDB"/>
                </a:solidFill>
                <a:latin typeface="Abadi"/>
                <a:cs typeface="Calibri"/>
              </a:rPr>
              <a:t>dict</a:t>
            </a:r>
            <a:r>
              <a:rPr lang="en-US" sz="2000" dirty="0" smtClean="0">
                <a:solidFill>
                  <a:srgbClr val="1C7DDB"/>
                </a:solidFill>
                <a:latin typeface="Abadi"/>
                <a:cs typeface="Calibri"/>
              </a:rPr>
              <a:t> with </a:t>
            </a:r>
            <a:r>
              <a:rPr lang="en-US" sz="2000" dirty="0" err="1" smtClean="0">
                <a:solidFill>
                  <a:srgbClr val="1C7DDB"/>
                </a:solidFill>
                <a:latin typeface="Abadi"/>
                <a:cs typeface="Calibri"/>
              </a:rPr>
              <a:t>dict.fromkeys</a:t>
            </a:r>
            <a:r>
              <a:rPr lang="en-US" sz="2000" dirty="0" smtClean="0">
                <a:solidFill>
                  <a:srgbClr val="1C7DDB"/>
                </a:solidFill>
                <a:latin typeface="Abadi"/>
                <a:cs typeface="Calibri"/>
              </a:rPr>
              <a:t>(list), and empty the contents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 smtClean="0">
                <a:solidFill>
                  <a:srgbClr val="1C7DDB"/>
                </a:solidFill>
                <a:latin typeface="Abadi"/>
                <a:cs typeface="Calibri"/>
              </a:rPr>
              <a:t>Iterate for each row and use the created functions in point 1 to fill the values in the previous </a:t>
            </a:r>
            <a:r>
              <a:rPr lang="en-US" sz="2000" dirty="0" err="1" smtClean="0">
                <a:solidFill>
                  <a:srgbClr val="1C7DDB"/>
                </a:solidFill>
                <a:latin typeface="Abadi"/>
                <a:cs typeface="Calibri"/>
              </a:rPr>
              <a:t>dict</a:t>
            </a:r>
            <a:endParaRPr lang="en-US" sz="2000" dirty="0" smtClean="0">
              <a:solidFill>
                <a:srgbClr val="1C7DDB"/>
              </a:solidFill>
              <a:latin typeface="Abadi"/>
              <a:cs typeface="Calibri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000" dirty="0" smtClean="0">
                <a:solidFill>
                  <a:srgbClr val="1C7DDB"/>
                </a:solidFill>
                <a:latin typeface="Abadi"/>
                <a:cs typeface="Calibri"/>
              </a:rPr>
              <a:t>Turn the </a:t>
            </a:r>
            <a:r>
              <a:rPr lang="en-US" sz="2000" dirty="0" err="1" smtClean="0">
                <a:solidFill>
                  <a:srgbClr val="1C7DDB"/>
                </a:solidFill>
                <a:latin typeface="Abadi"/>
                <a:cs typeface="Calibri"/>
              </a:rPr>
              <a:t>dict</a:t>
            </a:r>
            <a:r>
              <a:rPr lang="en-US" sz="2000" dirty="0" smtClean="0">
                <a:solidFill>
                  <a:srgbClr val="1C7DDB"/>
                </a:solidFill>
                <a:latin typeface="Abadi"/>
                <a:cs typeface="Calibri"/>
              </a:rPr>
              <a:t> into a Pandas </a:t>
            </a:r>
            <a:r>
              <a:rPr lang="en-US" sz="2000" dirty="0" err="1" smtClean="0">
                <a:solidFill>
                  <a:srgbClr val="1C7DDB"/>
                </a:solidFill>
                <a:latin typeface="Abadi"/>
                <a:cs typeface="Calibri"/>
              </a:rPr>
              <a:t>dataframe</a:t>
            </a:r>
            <a:endParaRPr lang="en-US" sz="32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83065" y="1755883"/>
            <a:ext cx="11017415" cy="4351338"/>
          </a:xfrm>
          <a:prstGeom prst="rect">
            <a:avLst/>
          </a:prstGeom>
        </p:spPr>
        <p:txBody>
          <a:bodyPr/>
          <a:lstStyle/>
          <a:p>
            <a:r>
              <a:rPr lang="en-US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Prepare data into training Labels for the successfulness of landings</a:t>
            </a:r>
          </a:p>
          <a:p>
            <a:pPr lvl="1"/>
            <a:r>
              <a:rPr lang="en-US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From the column ‘Outcome’, get the </a:t>
            </a:r>
            <a:r>
              <a:rPr lang="en-US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value_counts</a:t>
            </a:r>
            <a:r>
              <a:rPr lang="en-US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()</a:t>
            </a:r>
          </a:p>
          <a:p>
            <a:pPr lvl="1"/>
            <a:r>
              <a:rPr lang="en-US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Iterate with enumerate() to get the different .keys()</a:t>
            </a:r>
          </a:p>
          <a:p>
            <a:pPr lvl="1"/>
            <a:r>
              <a:rPr lang="en-US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Create a set() with the respective ‘bad’ outcomes .keys()</a:t>
            </a:r>
          </a:p>
          <a:p>
            <a:pPr lvl="1"/>
            <a:r>
              <a:rPr lang="en-US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Create a binary list ‘Class’ (of 1s and 0s) for ‘good’ and ‘bad’ outcomes </a:t>
            </a: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</a:t>
            </a:r>
            <a:r>
              <a:rPr lang="en-US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 iterating the </a:t>
            </a:r>
            <a:r>
              <a:rPr lang="en-US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dataframe</a:t>
            </a:r>
            <a:r>
              <a:rPr lang="en-US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and comparing its values of the column ‘Outcome’ to the last created set() of .keys()</a:t>
            </a:r>
          </a:p>
          <a:p>
            <a:pPr lvl="1"/>
            <a:r>
              <a:rPr lang="en-US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new ‘Class’ list to the </a:t>
            </a:r>
            <a:r>
              <a:rPr lang="en-US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dataframe</a:t>
            </a:r>
            <a:endParaRPr lang="es-AR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  <a:hlinkClick r:id="rId3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s-AR" dirty="0" smtClean="0">
                <a:hlinkClick r:id="rId3"/>
              </a:rPr>
              <a:t>DS-IBM-</a:t>
            </a:r>
            <a:r>
              <a:rPr lang="es-AR" dirty="0" err="1" smtClean="0">
                <a:hlinkClick r:id="rId3"/>
              </a:rPr>
              <a:t>Course</a:t>
            </a:r>
            <a:r>
              <a:rPr lang="es-AR" dirty="0" smtClean="0">
                <a:hlinkClick r:id="rId3"/>
              </a:rPr>
              <a:t>/</a:t>
            </a:r>
            <a:r>
              <a:rPr lang="es-AR" dirty="0" err="1" smtClean="0">
                <a:hlinkClick r:id="rId3"/>
              </a:rPr>
              <a:t>SpaceX_DataWrangling.ipynb</a:t>
            </a:r>
            <a:r>
              <a:rPr lang="es-AR" dirty="0" smtClean="0">
                <a:hlinkClick r:id="rId3"/>
              </a:rPr>
              <a:t> </a:t>
            </a:r>
            <a:r>
              <a:rPr lang="es-AR" dirty="0">
                <a:hlinkClick r:id="rId3"/>
              </a:rPr>
              <a:t>at </a:t>
            </a:r>
            <a:r>
              <a:rPr lang="es-AR" dirty="0" err="1">
                <a:hlinkClick r:id="rId3"/>
              </a:rPr>
              <a:t>main</a:t>
            </a:r>
            <a:r>
              <a:rPr lang="es-AR" dirty="0">
                <a:hlinkClick r:id="rId3"/>
              </a:rPr>
              <a:t> · </a:t>
            </a:r>
            <a:r>
              <a:rPr lang="es-AR" dirty="0" err="1">
                <a:hlinkClick r:id="rId3"/>
              </a:rPr>
              <a:t>fischett</a:t>
            </a:r>
            <a:r>
              <a:rPr lang="es-AR" dirty="0">
                <a:hlinkClick r:id="rId3"/>
              </a:rPr>
              <a:t>/DS-IBM-</a:t>
            </a:r>
            <a:r>
              <a:rPr lang="es-AR" dirty="0" err="1">
                <a:hlinkClick r:id="rId3"/>
              </a:rPr>
              <a:t>Course</a:t>
            </a:r>
            <a:r>
              <a:rPr lang="es-AR" dirty="0">
                <a:hlinkClick r:id="rId3"/>
              </a:rPr>
              <a:t> (github.com)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54DA07C5-A406-4A0D-B3E6-3856C94AC7F3}">
  <ds:schemaRefs>
    <ds:schemaRef ds:uri="http://purl.org/dc/terms/"/>
    <ds:schemaRef ds:uri="http://purl.org/dc/elements/1.1/"/>
    <ds:schemaRef ds:uri="155be751-a274-42e8-93fb-f39d3b9bccc8"/>
    <ds:schemaRef ds:uri="http://schemas.microsoft.com/office/2006/documentManagement/types"/>
    <ds:schemaRef ds:uri="http://purl.org/dc/dcmitype/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f80a141d-92ca-4d3d-9308-f7e7b1d44ce8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13071</TotalTime>
  <Words>2294</Words>
  <Application>Microsoft Office PowerPoint</Application>
  <PresentationFormat>Widescreen</PresentationFormat>
  <Paragraphs>266</Paragraphs>
  <Slides>46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3" baseType="lpstr">
      <vt:lpstr>Abadi</vt:lpstr>
      <vt:lpstr>Arial</vt:lpstr>
      <vt:lpstr>Calibri</vt:lpstr>
      <vt:lpstr>Calibri Light</vt:lpstr>
      <vt:lpstr>IBM Plex Mono SemiBold</vt:lpstr>
      <vt:lpstr>SF Pro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&lt;Title&gt;</dc:title>
  <dc:creator>YAN Luo</dc:creator>
  <cp:lastModifiedBy>Giuliano A. Fischetto</cp:lastModifiedBy>
  <cp:revision>244</cp:revision>
  <dcterms:created xsi:type="dcterms:W3CDTF">2021-04-29T18:58:34Z</dcterms:created>
  <dcterms:modified xsi:type="dcterms:W3CDTF">2023-09-03T15:07:50Z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